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notesMasterIdLst>
    <p:notesMasterId r:id="rId17"/>
  </p:notesMasterIdLst>
  <p:sldIdLst>
    <p:sldId id="256" r:id="rId2"/>
    <p:sldId id="257" r:id="rId3"/>
    <p:sldId id="258" r:id="rId4"/>
    <p:sldId id="270" r:id="rId5"/>
    <p:sldId id="259" r:id="rId6"/>
    <p:sldId id="260" r:id="rId7"/>
    <p:sldId id="271" r:id="rId8"/>
    <p:sldId id="272" r:id="rId9"/>
    <p:sldId id="261" r:id="rId10"/>
    <p:sldId id="262" r:id="rId11"/>
    <p:sldId id="263" r:id="rId12"/>
    <p:sldId id="264" r:id="rId13"/>
    <p:sldId id="265" r:id="rId14"/>
    <p:sldId id="273" r:id="rId15"/>
    <p:sldId id="26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4D31E-ECC5-4DE1-8EA0-BB7473FEF1E2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27976-60A1-4CDD-8414-DF80293F0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273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27976-60A1-4CDD-8414-DF80293F08C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991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27976-60A1-4CDD-8414-DF80293F08C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719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6210-1DE6-4476-90E7-B1CA0C645A1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32BF-5803-4EF5-B76E-5D918BFA649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011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6210-1DE6-4476-90E7-B1CA0C645A1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32BF-5803-4EF5-B76E-5D918BFA6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904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6210-1DE6-4476-90E7-B1CA0C645A1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32BF-5803-4EF5-B76E-5D918BFA6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716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6210-1DE6-4476-90E7-B1CA0C645A1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32BF-5803-4EF5-B76E-5D918BFA649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2146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6210-1DE6-4476-90E7-B1CA0C645A1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32BF-5803-4EF5-B76E-5D918BFA6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913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6210-1DE6-4476-90E7-B1CA0C645A1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32BF-5803-4EF5-B76E-5D918BFA649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9686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6210-1DE6-4476-90E7-B1CA0C645A1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32BF-5803-4EF5-B76E-5D918BFA6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096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6210-1DE6-4476-90E7-B1CA0C645A1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32BF-5803-4EF5-B76E-5D918BFA6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899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6210-1DE6-4476-90E7-B1CA0C645A1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32BF-5803-4EF5-B76E-5D918BFA6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138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6210-1DE6-4476-90E7-B1CA0C645A1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32BF-5803-4EF5-B76E-5D918BFA6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672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6210-1DE6-4476-90E7-B1CA0C645A1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32BF-5803-4EF5-B76E-5D918BFA6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065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6210-1DE6-4476-90E7-B1CA0C645A1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32BF-5803-4EF5-B76E-5D918BFA6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75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6210-1DE6-4476-90E7-B1CA0C645A1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32BF-5803-4EF5-B76E-5D918BFA6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0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6210-1DE6-4476-90E7-B1CA0C645A1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32BF-5803-4EF5-B76E-5D918BFA6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196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6210-1DE6-4476-90E7-B1CA0C645A1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32BF-5803-4EF5-B76E-5D918BFA6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379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6210-1DE6-4476-90E7-B1CA0C645A1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32BF-5803-4EF5-B76E-5D918BFA6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597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6210-1DE6-4476-90E7-B1CA0C645A1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32BF-5803-4EF5-B76E-5D918BFA6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032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02B6210-1DE6-4476-90E7-B1CA0C645A1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48F32BF-5803-4EF5-B76E-5D918BFA6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2465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ru.wikipedia.org/wiki/1943_%D0%B3%D0%BE%D0%B4_%D0%B2_%D0%BD%D0%B0%D1%83%D0%BA%D0%B5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4B0686-595E-A7AB-7918-FA8C81690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79463"/>
            <a:ext cx="9144000" cy="768581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Мирный атом в России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и современность.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367CA06-AB2C-35DF-1A88-77C5247A41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4109" y="6089418"/>
            <a:ext cx="9144000" cy="768582"/>
          </a:xfrm>
        </p:spPr>
        <p:txBody>
          <a:bodyPr>
            <a:normAutofit/>
          </a:bodyPr>
          <a:lstStyle/>
          <a:p>
            <a:r>
              <a:rPr lang="ru-RU" sz="1600" dirty="0"/>
              <a:t>Международный институт компьютерных технологий.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C2FE7E-592B-9AA0-DCE4-ABC4A25EAFFC}"/>
              </a:ext>
            </a:extLst>
          </p:cNvPr>
          <p:cNvSpPr txBox="1"/>
          <p:nvPr/>
        </p:nvSpPr>
        <p:spPr>
          <a:xfrm>
            <a:off x="7362715" y="4890849"/>
            <a:ext cx="55787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 студентами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Крючков Кирилл, Полковников Михаил, Стрелков Даниил.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Попова М.А</a:t>
            </a:r>
          </a:p>
        </p:txBody>
      </p:sp>
    </p:spTree>
    <p:extLst>
      <p:ext uri="{BB962C8B-B14F-4D97-AF65-F5344CB8AC3E}">
        <p14:creationId xmlns:p14="http://schemas.microsoft.com/office/powerpoint/2010/main" val="1375989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D97A22-2EA5-753F-FCFE-6A5275B62B31}"/>
              </a:ext>
            </a:extLst>
          </p:cNvPr>
          <p:cNvSpPr txBox="1"/>
          <p:nvPr/>
        </p:nvSpPr>
        <p:spPr>
          <a:xfrm>
            <a:off x="142043" y="133165"/>
            <a:ext cx="1187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На протяжении 21 века Госкорпорация Росатом вела активное строительство новых энерго блоков на территории РФ</a:t>
            </a:r>
            <a:r>
              <a:rPr lang="en-US" dirty="0"/>
              <a:t>: </a:t>
            </a:r>
            <a:r>
              <a:rPr lang="ru-RU" dirty="0"/>
              <a:t>Ростовская АЭС, Калининская АЭС, Нововоронежская АЭС-2, Ленинградская АЭС-2.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5C94292-7CE5-A673-6CED-18FAF8FE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98" y="995256"/>
            <a:ext cx="3480591" cy="204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66267A38-99BA-6740-493D-01FD472B1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98" y="3902693"/>
            <a:ext cx="3480591" cy="227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2501B71F-0819-9D0D-1CB1-EDF0C5B3C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784" y="3902693"/>
            <a:ext cx="3443992" cy="227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14FAB4A4-3DE0-CA6C-515C-60D63704A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784" y="995256"/>
            <a:ext cx="3443992" cy="203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D495C4-5871-DBF2-CE29-0A26F362D295}"/>
              </a:ext>
            </a:extLst>
          </p:cNvPr>
          <p:cNvSpPr txBox="1"/>
          <p:nvPr/>
        </p:nvSpPr>
        <p:spPr>
          <a:xfrm>
            <a:off x="1568946" y="3063032"/>
            <a:ext cx="2715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Ростовская АЭС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75F48D-E1F0-C22F-22DA-51E8E6A7C9D4}"/>
              </a:ext>
            </a:extLst>
          </p:cNvPr>
          <p:cNvSpPr txBox="1"/>
          <p:nvPr/>
        </p:nvSpPr>
        <p:spPr>
          <a:xfrm>
            <a:off x="1679782" y="6282154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Калининская АЭС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41EEBC-C90A-91B4-A9E1-BB461DACB20A}"/>
              </a:ext>
            </a:extLst>
          </p:cNvPr>
          <p:cNvSpPr txBox="1"/>
          <p:nvPr/>
        </p:nvSpPr>
        <p:spPr>
          <a:xfrm>
            <a:off x="6901446" y="3098951"/>
            <a:ext cx="317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Нововоронежская АЭС-2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F33D39-272B-0C80-4AB9-6E6DAEDE8583}"/>
              </a:ext>
            </a:extLst>
          </p:cNvPr>
          <p:cNvSpPr txBox="1"/>
          <p:nvPr/>
        </p:nvSpPr>
        <p:spPr>
          <a:xfrm>
            <a:off x="7019635" y="6213096"/>
            <a:ext cx="3052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Ленинградская АЭС-2</a:t>
            </a:r>
          </a:p>
        </p:txBody>
      </p:sp>
    </p:spTree>
    <p:extLst>
      <p:ext uri="{BB962C8B-B14F-4D97-AF65-F5344CB8AC3E}">
        <p14:creationId xmlns:p14="http://schemas.microsoft.com/office/powerpoint/2010/main" val="1338976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7DB474-B3D8-D847-FD1C-777F7A339E95}"/>
              </a:ext>
            </a:extLst>
          </p:cNvPr>
          <p:cNvSpPr txBox="1"/>
          <p:nvPr/>
        </p:nvSpPr>
        <p:spPr>
          <a:xfrm>
            <a:off x="257452" y="195309"/>
            <a:ext cx="10937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 ноябре 2016 года введён в строй энергоблок №4 Белоярской АЭС с реактором на быстрых нейтронах типа БН-800. Который дал возможность существенно расширить топливную базу атомной энергетики и сократить объемы радиоактивных отходов зачёт организации замкнутого ядерного топливного цикла.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73F5F08-71C4-50B8-68DF-6B835E5FC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83" y="2201663"/>
            <a:ext cx="5273336" cy="351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2FD6D5-7DAB-8962-9FE3-E796B1F68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483" y="2201663"/>
            <a:ext cx="4512259" cy="300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36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BF7119-C95F-EF9C-13EF-C036138C858F}"/>
              </a:ext>
            </a:extLst>
          </p:cNvPr>
          <p:cNvSpPr txBox="1"/>
          <p:nvPr/>
        </p:nvSpPr>
        <p:spPr>
          <a:xfrm>
            <a:off x="159798" y="142043"/>
            <a:ext cx="118161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Интерес представляет и реализация проекта российской плавучей атомной теплоэлектростанции (ПАТЭС) </a:t>
            </a:r>
            <a:r>
              <a:rPr lang="en-US" dirty="0"/>
              <a:t>”</a:t>
            </a:r>
            <a:r>
              <a:rPr lang="ru-RU" dirty="0"/>
              <a:t>Академик Ломоносов</a:t>
            </a:r>
            <a:r>
              <a:rPr lang="en-US" dirty="0"/>
              <a:t>”</a:t>
            </a:r>
            <a:r>
              <a:rPr lang="ru-RU" dirty="0"/>
              <a:t>-самый северной АЭС в мире. Он состоит из плавучего энергетического блока, береговой </a:t>
            </a:r>
            <a:r>
              <a:rPr lang="ru-RU" dirty="0" err="1"/>
              <a:t>площатки</a:t>
            </a:r>
            <a:r>
              <a:rPr lang="ru-RU" dirty="0"/>
              <a:t> с сооружениями, обеспечивающими выдачу электрической и тепловой энергии. В мае 2020 </a:t>
            </a:r>
            <a:r>
              <a:rPr lang="en-US" dirty="0"/>
              <a:t>“</a:t>
            </a:r>
            <a:r>
              <a:rPr lang="ru-RU" dirty="0"/>
              <a:t>Академик Ломоносов</a:t>
            </a:r>
            <a:r>
              <a:rPr lang="en-US" dirty="0"/>
              <a:t>”</a:t>
            </a:r>
            <a:r>
              <a:rPr lang="ru-RU" dirty="0"/>
              <a:t> был сдан  в промышленную эксплуатацию.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2D0B1875-B7AC-89E7-7D63-2F67B54FC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698" y="1532132"/>
            <a:ext cx="7811055" cy="496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998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582A91-61E8-EB3E-C1F0-754DA0DF3B2F}"/>
              </a:ext>
            </a:extLst>
          </p:cNvPr>
          <p:cNvSpPr txBox="1"/>
          <p:nvPr/>
        </p:nvSpPr>
        <p:spPr>
          <a:xfrm>
            <a:off x="150920" y="88777"/>
            <a:ext cx="117540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атомная отрасль в России представляет собой мощный комплекс из 350 предприятий, в которых занято свыше 250 тысяч человек. Доля АЭС в выработке электроэнергии в европейской части страны превышает 40%. Кроме того, РФ является мировым лидером по количеству энергоблоков, сооружаемых за рубежом-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Госкорпоравция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Росатом подписала контракты на строительство 36 атомных блоков, среди них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АЭС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Аккую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(Турция),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Белорусской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АЭС(Беларусь), АЭС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Куданкулам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(Индия), АЭС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Руппур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(Бангладеш), второй очереди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Тяньваньской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АЭС (Китай).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D86352-E6F4-32BF-BC70-B2F77453A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1" y="2256992"/>
            <a:ext cx="3989633" cy="2648816"/>
          </a:xfrm>
          <a:prstGeom prst="rect">
            <a:avLst/>
          </a:prstGeom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5169BB43-E9DD-93FE-80D6-B4106D7EE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078" y="2256992"/>
            <a:ext cx="4709006" cy="264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8">
            <a:extLst>
              <a:ext uri="{FF2B5EF4-FFF2-40B4-BE49-F238E27FC236}">
                <a16:creationId xmlns:a16="http://schemas.microsoft.com/office/drawing/2014/main" id="{C2697D9A-E5C1-CAE2-D45D-8664F1FD82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697139C0-FE24-EC5B-EF6C-7F3CE36CF4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61946E-1BD2-B4E8-3D51-529DF2145A49}"/>
              </a:ext>
            </a:extLst>
          </p:cNvPr>
          <p:cNvSpPr txBox="1"/>
          <p:nvPr/>
        </p:nvSpPr>
        <p:spPr>
          <a:xfrm>
            <a:off x="1307665" y="4950365"/>
            <a:ext cx="2826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АЭС </a:t>
            </a:r>
            <a:r>
              <a:rPr lang="en-US" dirty="0"/>
              <a:t>“</a:t>
            </a:r>
            <a:r>
              <a:rPr lang="ru-RU" dirty="0" err="1"/>
              <a:t>Аккую</a:t>
            </a:r>
            <a:r>
              <a:rPr lang="en-US" dirty="0"/>
              <a:t>”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D28E82-83C7-3DA5-EE1F-6D32FA59F082}"/>
              </a:ext>
            </a:extLst>
          </p:cNvPr>
          <p:cNvSpPr txBox="1"/>
          <p:nvPr/>
        </p:nvSpPr>
        <p:spPr>
          <a:xfrm>
            <a:off x="8058010" y="4950365"/>
            <a:ext cx="2669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Белорусская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АЭС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5036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0EB5CF22-1A8C-57F7-6E53-A441DE591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95" y="458725"/>
            <a:ext cx="3670514" cy="234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F7717EC0-F1CB-0326-D022-9B258FB3D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731" y="378853"/>
            <a:ext cx="4176228" cy="234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30894427-AA1E-DB2C-370E-AA6DDB1F8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009" y="3241871"/>
            <a:ext cx="3505722" cy="262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0BA504-F773-3745-8715-EBAC5C7338E4}"/>
              </a:ext>
            </a:extLst>
          </p:cNvPr>
          <p:cNvSpPr txBox="1"/>
          <p:nvPr/>
        </p:nvSpPr>
        <p:spPr>
          <a:xfrm>
            <a:off x="1108364" y="2927927"/>
            <a:ext cx="2216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АЭС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Куданкулам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5F75B1-3B11-CB05-BEDD-9FBE1B7F2BE2}"/>
              </a:ext>
            </a:extLst>
          </p:cNvPr>
          <p:cNvSpPr txBox="1"/>
          <p:nvPr/>
        </p:nvSpPr>
        <p:spPr>
          <a:xfrm>
            <a:off x="8691419" y="2872539"/>
            <a:ext cx="2503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АЭС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Руппур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CE469A-E4E5-3A87-4202-827F894009AE}"/>
              </a:ext>
            </a:extLst>
          </p:cNvPr>
          <p:cNvSpPr txBox="1"/>
          <p:nvPr/>
        </p:nvSpPr>
        <p:spPr>
          <a:xfrm>
            <a:off x="4747491" y="6015720"/>
            <a:ext cx="2419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Тяньвань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АЭС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8117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429B26-B29A-3371-74EA-4D84A5CF733D}"/>
              </a:ext>
            </a:extLst>
          </p:cNvPr>
          <p:cNvSpPr txBox="1"/>
          <p:nvPr/>
        </p:nvSpPr>
        <p:spPr>
          <a:xfrm>
            <a:off x="241176" y="1684157"/>
            <a:ext cx="117096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атомная энергетика в современных условия- одна из важнейших основ экономики России, дальнейшие развитие которой Госкорпорация Росатом связывает с освоение и развитием ядерных энергетических технологий нового поколения, включая реакторы на быстрых нейтронах и технологии замкнутого ядерного топливного цикла.</a:t>
            </a:r>
          </a:p>
        </p:txBody>
      </p:sp>
    </p:spTree>
    <p:extLst>
      <p:ext uri="{BB962C8B-B14F-4D97-AF65-F5344CB8AC3E}">
        <p14:creationId xmlns:p14="http://schemas.microsoft.com/office/powerpoint/2010/main" val="2702656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4F306A-ABB3-A9E4-8238-E5CC0B0A5E93}"/>
              </a:ext>
            </a:extLst>
          </p:cNvPr>
          <p:cNvSpPr txBox="1"/>
          <p:nvPr/>
        </p:nvSpPr>
        <p:spPr>
          <a:xfrm>
            <a:off x="214544" y="5166804"/>
            <a:ext cx="11762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мае 1950 года правительство СССР приняло постановление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научно-исследовательских проектных и экспериментальных работах по использованию атомной энергии для мирных целей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Так опыт создания атомных подводных лодок был положен в основу строительства гражданских атомных ледоколов для обеспечения судоходства по Северному морскому пути. Решение о строительстве первого атомного ледокола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было принято 20 ноября 1953 года, а пятого декабря 1959 началась его эксплуатация.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E16B123-C09F-8D0C-F312-052EE6490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12" y="867868"/>
            <a:ext cx="5152332" cy="373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0164F9B-EAEF-6DD7-6D45-82FEA90B9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558" y="1338218"/>
            <a:ext cx="5837777" cy="324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283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262331-9DE4-9FCD-298A-BE29E3304441}"/>
              </a:ext>
            </a:extLst>
          </p:cNvPr>
          <p:cNvSpPr txBox="1"/>
          <p:nvPr/>
        </p:nvSpPr>
        <p:spPr>
          <a:xfrm>
            <a:off x="852256" y="5078027"/>
            <a:ext cx="109905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 июня 1954 года была пущена первая в мире атомная электростанция мощностью 5 МВт в районе станции Обнинская. Она была оснащена уран-графитовым канальным реактором с водяным теплоносителем АМ(Атом мир).Главным конструктором АЭС стал академик Н.А. Доллежаль, однако ее идея была предложена академиком И.В. Курчатовым. Работа  Обнинской АЭС в течение многих лет убедительно доказало возможность промышленного безопасного использования атомной энергии.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2EE7E35-C8E9-9E42-F539-53837B652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55" y="869006"/>
            <a:ext cx="5158241" cy="356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6A98BA1-43C3-46E0-61F6-FA342B898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440" y="869006"/>
            <a:ext cx="4592074" cy="356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542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079337F9-B428-4DB4-48A7-B16694172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480" y="221942"/>
            <a:ext cx="2234977" cy="320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D951036-49E5-14F3-C687-220FFE2EF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26" y="221942"/>
            <a:ext cx="2058603" cy="320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156DE7-E045-21B8-042E-655483F0B623}"/>
              </a:ext>
            </a:extLst>
          </p:cNvPr>
          <p:cNvSpPr txBox="1"/>
          <p:nvPr/>
        </p:nvSpPr>
        <p:spPr>
          <a:xfrm>
            <a:off x="305383" y="3875103"/>
            <a:ext cx="528517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И́горь</a:t>
            </a:r>
            <a:r>
              <a:rPr kumimoji="0" lang="ru-RU" altLang="ru-RU" sz="1400" b="1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400" b="1" i="0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Васи́льевич</a:t>
            </a:r>
            <a:r>
              <a:rPr kumimoji="0" lang="ru-RU" altLang="ru-RU" sz="1400" b="1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400" b="1" i="0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Курча́тов</a:t>
            </a:r>
            <a:r>
              <a:rPr kumimoji="0" lang="ru-RU" altLang="ru-RU" sz="1400" b="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(30 декабря 1902 (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 января</a:t>
            </a:r>
            <a:r>
              <a:rPr kumimoji="0" lang="ru-RU" altLang="ru-RU" sz="1400" b="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1903</a:t>
            </a:r>
            <a:r>
              <a:rPr kumimoji="0" lang="ru-RU" altLang="ru-RU" sz="1400" b="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 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Симский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Завод</a:t>
            </a:r>
            <a:r>
              <a:rPr kumimoji="0" lang="ru-RU" altLang="ru-RU" sz="1400" b="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Уфимская губерния</a:t>
            </a:r>
            <a:r>
              <a:rPr kumimoji="0" lang="ru-RU" altLang="ru-RU" sz="1400" b="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Российская империя</a:t>
            </a:r>
            <a:r>
              <a:rPr kumimoji="0" lang="ru-RU" altLang="ru-RU" sz="1400" b="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 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февраля</a:t>
            </a:r>
            <a:r>
              <a:rPr kumimoji="0" lang="ru-RU" altLang="ru-RU" sz="1400" b="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1960</a:t>
            </a:r>
            <a:r>
              <a:rPr kumimoji="0" lang="ru-RU" altLang="ru-RU" sz="1400" b="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</a:t>
            </a:r>
            <a:r>
              <a:rPr kumimoji="0" lang="ru-RU" altLang="ru-RU" sz="1400" b="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СССР</a:t>
            </a:r>
            <a:r>
              <a:rPr kumimoji="0" lang="ru-RU" altLang="ru-RU" sz="1400" b="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— 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</a:t>
            </a:r>
            <a:r>
              <a:rPr kumimoji="0" lang="ru-RU" altLang="ru-RU" sz="1400" b="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</a:t>
            </a:r>
            <a:r>
              <a:rPr kumimoji="0" lang="ru-RU" altLang="ru-RU" sz="1400" b="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«отец» советской 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атомной бомбы</a:t>
            </a:r>
            <a:r>
              <a:rPr kumimoji="0" lang="ru-RU" altLang="ru-RU" sz="1400" b="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Трижды 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Социалистического Труда</a:t>
            </a:r>
            <a:r>
              <a:rPr kumimoji="0" lang="ru-RU" altLang="ru-RU" sz="1400" b="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(1949, 1951, 1954). Академик 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 СССР</a:t>
            </a:r>
            <a:r>
              <a:rPr kumimoji="0" lang="ru-RU" altLang="ru-RU" sz="1400" b="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kumimoji="0" lang="ru-RU" altLang="ru-RU" sz="1400" b="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 tooltip="1943 год в науке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1943</a:t>
            </a:r>
            <a:r>
              <a:rPr kumimoji="0" lang="ru-RU" altLang="ru-RU" sz="1400" b="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и 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 Узбекской ССР</a:t>
            </a:r>
            <a:r>
              <a:rPr kumimoji="0" lang="ru-RU" altLang="ru-RU" sz="1400" b="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(1959), 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физико-математически наук</a:t>
            </a:r>
            <a:r>
              <a:rPr kumimoji="0" lang="ru-RU" altLang="ru-RU" sz="1400" b="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(1933), 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</a:t>
            </a:r>
            <a:r>
              <a:rPr kumimoji="0" lang="ru-RU" altLang="ru-RU" sz="1400" b="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(1935). Основатель и первый директор 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 атомной энергии</a:t>
            </a:r>
            <a:r>
              <a:rPr kumimoji="0" lang="ru-RU" altLang="ru-RU" sz="1400" b="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(1943—1960). Главный научный руководитель атомной проблемы в СССР, один из основоположников использования ядерной энергии в мирных целях. 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Ленинской премии</a:t>
            </a:r>
            <a:r>
              <a:rPr kumimoji="0" lang="ru-RU" altLang="ru-RU" sz="1400" b="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и четырёх 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Сталинских премий</a:t>
            </a:r>
            <a:r>
              <a:rPr kumimoji="0" lang="ru-RU" altLang="ru-RU" sz="1400" b="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963295-221A-C85A-E7AC-100C0D4772FC}"/>
              </a:ext>
            </a:extLst>
          </p:cNvPr>
          <p:cNvSpPr txBox="1"/>
          <p:nvPr/>
        </p:nvSpPr>
        <p:spPr>
          <a:xfrm>
            <a:off x="5980239" y="3982824"/>
            <a:ext cx="590637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Антонович </a:t>
            </a:r>
            <a:r>
              <a:rPr lang="ru-RU" sz="1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Доллежа́ль</a:t>
            </a:r>
            <a:r>
              <a:rPr lang="ru-RU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(27 октября 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1899</a:t>
            </a:r>
            <a:r>
              <a:rPr lang="ru-RU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Омельник</a:t>
            </a:r>
            <a:r>
              <a:rPr lang="ru-RU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20 ноября 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r>
              <a:rPr lang="ru-RU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</a:t>
            </a:r>
            <a:r>
              <a:rPr lang="ru-RU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 — советский учёный-энергетик, конструктор 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ядерных реакторов</a:t>
            </a:r>
            <a:r>
              <a:rPr lang="ru-RU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профессор. Академик 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 СССР</a:t>
            </a:r>
            <a:r>
              <a:rPr lang="ru-RU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(1962; член-корреспондент 1953). Дважды 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Социалистического Труда</a:t>
            </a:r>
            <a:r>
              <a:rPr lang="ru-RU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(1949, 1984). Лауреат трёх 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Сталинских</a:t>
            </a:r>
            <a:r>
              <a:rPr lang="ru-RU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(1949, 1952, 1953), 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Ленинской</a:t>
            </a:r>
            <a:r>
              <a:rPr lang="ru-RU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(1957) и двух 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премий СССР</a:t>
            </a:r>
            <a:r>
              <a:rPr lang="ru-RU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(1970, 1976).</a:t>
            </a:r>
          </a:p>
          <a:p>
            <a:pPr algn="ctr"/>
            <a:r>
              <a:rPr lang="ru-RU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Труды по ядерной энергетике, тепловым установкам, 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компрессорам</a:t>
            </a:r>
            <a:r>
              <a:rPr lang="ru-RU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Разработал теорию самодействующих клапанов поршневого компрессора. Главный конструктор реактора первой в мире атомной электростанции.</a:t>
            </a:r>
          </a:p>
        </p:txBody>
      </p:sp>
    </p:spTree>
    <p:extLst>
      <p:ext uri="{BB962C8B-B14F-4D97-AF65-F5344CB8AC3E}">
        <p14:creationId xmlns:p14="http://schemas.microsoft.com/office/powerpoint/2010/main" val="2623037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959336A-08D3-366B-2447-035502BA14F3}"/>
              </a:ext>
            </a:extLst>
          </p:cNvPr>
          <p:cNvSpPr txBox="1"/>
          <p:nvPr/>
        </p:nvSpPr>
        <p:spPr>
          <a:xfrm>
            <a:off x="489751" y="4647461"/>
            <a:ext cx="112124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октябре 1954 года Совет министров СССР одобрил масштабное строительство АЭС, а в июне 1955 года академики И.В. Курчатов и А.П. Александров возглавили разработку программы развитие ядерной программы СССР. А в 1958 году Женеве представители делегации СССР приняли участие во второй международной конференции по мирному использованию атомной энергии. СССР помогал внедрять мирный атом в экономику других стран.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543A885-84AD-90C6-B408-775C76661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51" y="786840"/>
            <a:ext cx="2356466" cy="284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6CB345-5E94-6DE1-0F7F-6CED16C00DF5}"/>
              </a:ext>
            </a:extLst>
          </p:cNvPr>
          <p:cNvSpPr txBox="1"/>
          <p:nvPr/>
        </p:nvSpPr>
        <p:spPr>
          <a:xfrm>
            <a:off x="3129627" y="871710"/>
            <a:ext cx="700647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Анато́лий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Петро́вич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Алекса́ндров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(31 января (13 февраля) 1903, Тараща, Киевская губерния — 3 февраля 1994, Москва) — советский физик, академик АН СССР (1953; член-корреспондент 1943), доктор физико-математических наук (1941), педагог, профессор. Трижды Герой Социалистического Труда (1954, 1960, 1973). Президент Академии наук СССР в 1975—1986 гг. Член ЦК КПСС (1966—1989).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Ленинской премии (1959), Государственной премии СССР (1984) и четырёх Сталинских премий (1942, 1949, 1951, 1953). Член КПСС с 1961 года.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основателей советской ядерной энергетики. Основные труды в области ядерной физики, физики твёрдого тела, физики полимеров.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П. Александров был избран почётным членом Национальной академии наук Армении (1984), Национальной Академии наук Азербайджана, иностранным членом Болгарской академии наук (1976).</a:t>
            </a:r>
          </a:p>
        </p:txBody>
      </p:sp>
    </p:spTree>
    <p:extLst>
      <p:ext uri="{BB962C8B-B14F-4D97-AF65-F5344CB8AC3E}">
        <p14:creationId xmlns:p14="http://schemas.microsoft.com/office/powerpoint/2010/main" val="4283400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9C30E4-4619-917C-51CF-8E5C4D58CD17}"/>
              </a:ext>
            </a:extLst>
          </p:cNvPr>
          <p:cNvSpPr txBox="1"/>
          <p:nvPr/>
        </p:nvSpPr>
        <p:spPr>
          <a:xfrm>
            <a:off x="298881" y="5161334"/>
            <a:ext cx="11594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сентябре 1964 года была пущена Нововоронежская АЭС с реакторами типа ВВЭР(Водо-водяные энергетические  реакторы корпусного типа с обычной водой под давлением).В декабре 1973 года была введена в эксплуатацию Ленинградская АЭС, где впервые был использован реактор типа РБМК(Реактор большой мощности канальный). Таким образом на территории СССР с 1957 по 1986 года было построено 16 крупных АЭС.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81BF776-700F-1088-C411-19D0D6D83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51" y="655104"/>
            <a:ext cx="5598253" cy="3710866"/>
          </a:xfrm>
          <a:prstGeom prst="rect">
            <a:avLst/>
          </a:prstGeom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254E009D-29B2-20A6-8C3F-85FCEE1B8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885" y="655104"/>
            <a:ext cx="5346016" cy="371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8BD4E3-0999-2023-E1FE-C22F303577C4}"/>
              </a:ext>
            </a:extLst>
          </p:cNvPr>
          <p:cNvSpPr txBox="1"/>
          <p:nvPr/>
        </p:nvSpPr>
        <p:spPr>
          <a:xfrm>
            <a:off x="1948872" y="4478863"/>
            <a:ext cx="4507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Нововоронежская АЭС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6425F9-A0EC-F294-7F2E-37828FDAB503}"/>
              </a:ext>
            </a:extLst>
          </p:cNvPr>
          <p:cNvSpPr txBox="1"/>
          <p:nvPr/>
        </p:nvSpPr>
        <p:spPr>
          <a:xfrm>
            <a:off x="7952509" y="4450767"/>
            <a:ext cx="258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Ленинградская АЭС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2693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587BC94-D1A4-437D-748B-DB6A5EA85A53}"/>
              </a:ext>
            </a:extLst>
          </p:cNvPr>
          <p:cNvSpPr txBox="1"/>
          <p:nvPr/>
        </p:nvSpPr>
        <p:spPr>
          <a:xfrm>
            <a:off x="655782" y="5237019"/>
            <a:ext cx="10880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продолжалось строительство атомных ледоколов. Например, на Балтийском заводе имени Серго Орджоникидзе в Ленинграде были построены атомные ледоколы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”,”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Сибирь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”,”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”,”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Союз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Ямал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870991D-5053-AB60-985A-A6ADAFB72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4" y="565423"/>
            <a:ext cx="3884892" cy="272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95A9B2E-B66C-384C-92BD-BCD5F0FD4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657" y="565423"/>
            <a:ext cx="3639125" cy="272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B4422C93-F077-2611-56A8-0297E8A4F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820" y="563418"/>
            <a:ext cx="3623680" cy="273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9CC61C-09F5-7613-70A2-BCCC66ED60C4}"/>
              </a:ext>
            </a:extLst>
          </p:cNvPr>
          <p:cNvSpPr txBox="1"/>
          <p:nvPr/>
        </p:nvSpPr>
        <p:spPr>
          <a:xfrm>
            <a:off x="894119" y="3429000"/>
            <a:ext cx="2484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Ледокол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B42F5C-43AC-9A87-E251-6F299AB88787}"/>
              </a:ext>
            </a:extLst>
          </p:cNvPr>
          <p:cNvSpPr txBox="1"/>
          <p:nvPr/>
        </p:nvSpPr>
        <p:spPr>
          <a:xfrm>
            <a:off x="4995282" y="3429000"/>
            <a:ext cx="2900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Ледокол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0DCBE7-43E5-8B69-4D2E-B1B20E967E0F}"/>
              </a:ext>
            </a:extLst>
          </p:cNvPr>
          <p:cNvSpPr txBox="1"/>
          <p:nvPr/>
        </p:nvSpPr>
        <p:spPr>
          <a:xfrm>
            <a:off x="9150055" y="3429000"/>
            <a:ext cx="233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Ледокол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Ямал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4071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AE1E6B-F351-A7E0-986B-8CD46F22D795}"/>
              </a:ext>
            </a:extLst>
          </p:cNvPr>
          <p:cNvSpPr txBox="1"/>
          <p:nvPr/>
        </p:nvSpPr>
        <p:spPr>
          <a:xfrm>
            <a:off x="471055" y="4969164"/>
            <a:ext cx="11129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Керченском судостроительном заводе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Залив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 создан лихтеровоз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Севморпуть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советское крупнейшие невоенное торговое судно ледокольно-транспортное судно, способное самостоятельно следовать во льдах толщиной до 1 м., который и в настоящее время является единственным действующим грузовым судном такого типа.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C35744-C231-C57D-19A6-A27C01FD6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796" y="233618"/>
            <a:ext cx="5762336" cy="384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E9ABA6-6CD6-7BE6-9B50-F780F47669AF}"/>
              </a:ext>
            </a:extLst>
          </p:cNvPr>
          <p:cNvSpPr txBox="1"/>
          <p:nvPr/>
        </p:nvSpPr>
        <p:spPr>
          <a:xfrm>
            <a:off x="4784436" y="4152837"/>
            <a:ext cx="339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Лихтеровоз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Севморпуть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085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C4383A-BB2B-924F-9CB1-897F42A78F55}"/>
              </a:ext>
            </a:extLst>
          </p:cNvPr>
          <p:cNvSpPr txBox="1"/>
          <p:nvPr/>
        </p:nvSpPr>
        <p:spPr>
          <a:xfrm>
            <a:off x="235168" y="5088250"/>
            <a:ext cx="118694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Авария на Чернобыльской АЭС 1986 года в апреле и нестабильные девяностые затормозили развитие отечественной ядерной энергетики, однако в начале 21 века началась перестройка атомной отросли. В соответствии с указами Президента РФ в марте 2004 было создано Федеральное агентство по атомной отрасли, в декабре 2007 года- Госкорпорация </a:t>
            </a:r>
            <a:r>
              <a:rPr lang="en-US" dirty="0"/>
              <a:t>“</a:t>
            </a:r>
            <a:r>
              <a:rPr lang="ru-RU" dirty="0"/>
              <a:t>Росатом</a:t>
            </a:r>
            <a:r>
              <a:rPr lang="en-US" dirty="0"/>
              <a:t>”</a:t>
            </a:r>
            <a:r>
              <a:rPr lang="ru-RU" dirty="0"/>
              <a:t>, которой были  переданы полномочия упраздненного Федерального агентства атомной отросли.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8EF432D-E0CD-40A6-0907-452E42E33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15" y="408373"/>
            <a:ext cx="5535584" cy="364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AA9589EF-1824-7FFE-051D-77D52AC30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203" y="736846"/>
            <a:ext cx="5275081" cy="299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288555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233</TotalTime>
  <Words>1120</Words>
  <Application>Microsoft Office PowerPoint</Application>
  <PresentationFormat>Широкоэкранный</PresentationFormat>
  <Paragraphs>42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Times New Roman</vt:lpstr>
      <vt:lpstr>Wingdings 3</vt:lpstr>
      <vt:lpstr>Сектор</vt:lpstr>
      <vt:lpstr>Мирный атом в России: история и современность.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Мирный атом в России: история и современность.</dc:title>
  <dc:creator>Полковников Михаил</dc:creator>
  <cp:lastModifiedBy>Полковников Михаил</cp:lastModifiedBy>
  <cp:revision>8</cp:revision>
  <dcterms:created xsi:type="dcterms:W3CDTF">2022-11-14T19:07:14Z</dcterms:created>
  <dcterms:modified xsi:type="dcterms:W3CDTF">2022-11-28T19:55:42Z</dcterms:modified>
</cp:coreProperties>
</file>